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1" r:id="rId5"/>
    <p:sldMasterId id="2147483813" r:id="rId6"/>
  </p:sldMasterIdLst>
  <p:notesMasterIdLst>
    <p:notesMasterId r:id="rId27"/>
  </p:notesMasterIdLst>
  <p:sldIdLst>
    <p:sldId id="282" r:id="rId7"/>
    <p:sldId id="277" r:id="rId8"/>
    <p:sldId id="278" r:id="rId9"/>
    <p:sldId id="279" r:id="rId10"/>
    <p:sldId id="280" r:id="rId11"/>
    <p:sldId id="267" r:id="rId12"/>
    <p:sldId id="276" r:id="rId13"/>
    <p:sldId id="275" r:id="rId14"/>
    <p:sldId id="274" r:id="rId15"/>
    <p:sldId id="272" r:id="rId16"/>
    <p:sldId id="264" r:id="rId17"/>
    <p:sldId id="268" r:id="rId18"/>
    <p:sldId id="273" r:id="rId19"/>
    <p:sldId id="283" r:id="rId20"/>
    <p:sldId id="281" r:id="rId21"/>
    <p:sldId id="284" r:id="rId22"/>
    <p:sldId id="285" r:id="rId23"/>
    <p:sldId id="286" r:id="rId24"/>
    <p:sldId id="287" r:id="rId25"/>
    <p:sldId id="288" r:id="rId26"/>
  </p:sldIdLst>
  <p:sldSz cx="9144000" cy="6858000" type="screen4x3"/>
  <p:notesSz cx="6797675" cy="99282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74">
          <p15:clr>
            <a:srgbClr val="A4A3A4"/>
          </p15:clr>
        </p15:guide>
        <p15:guide id="2" orient="horz" pos="754">
          <p15:clr>
            <a:srgbClr val="A4A3A4"/>
          </p15:clr>
        </p15:guide>
        <p15:guide id="3" pos="158">
          <p15:clr>
            <a:srgbClr val="A4A3A4"/>
          </p15:clr>
        </p15:guide>
        <p15:guide id="4" pos="560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jark Kalow" initials="TK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2D3"/>
    <a:srgbClr val="E000B9"/>
    <a:srgbClr val="BF009E"/>
    <a:srgbClr val="1A5554"/>
    <a:srgbClr val="FF6600"/>
    <a:srgbClr val="FFCC00"/>
    <a:srgbClr val="008000"/>
    <a:srgbClr val="CC0000"/>
    <a:srgbClr val="0033C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9" autoAdjust="0"/>
    <p:restoredTop sz="93785" autoAdjust="0"/>
  </p:normalViewPr>
  <p:slideViewPr>
    <p:cSldViewPr showGuides="1">
      <p:cViewPr varScale="1">
        <p:scale>
          <a:sx n="113" d="100"/>
          <a:sy n="113" d="100"/>
        </p:scale>
        <p:origin x="360" y="184"/>
      </p:cViewPr>
      <p:guideLst>
        <p:guide orient="horz" pos="3974"/>
        <p:guide orient="horz" pos="754"/>
        <p:guide pos="158"/>
        <p:guide pos="5602"/>
      </p:guideLst>
    </p:cSldViewPr>
  </p:slideViewPr>
  <p:outlineViewPr>
    <p:cViewPr>
      <p:scale>
        <a:sx n="33" d="100"/>
        <a:sy n="33" d="100"/>
      </p:scale>
      <p:origin x="0" y="161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6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28" Type="http://schemas.openxmlformats.org/officeDocument/2006/relationships/commentAuthors" Target="commentAuthors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eg>
</file>

<file path=ppt/media/image10.tiff>
</file>

<file path=ppt/media/image2.png>
</file>

<file path=ppt/media/image3.jpeg>
</file>

<file path=ppt/media/image4.jpeg>
</file>

<file path=ppt/media/image5.pn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8A985-6460-46CD-8CE3-BBF585271009}" type="datetimeFigureOut">
              <a:rPr lang="de-DE" smtClean="0"/>
              <a:pPr/>
              <a:t>19.09.17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4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9B7D6-2DB4-4F36-8697-69D95088F8E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58195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786" y="4784616"/>
            <a:ext cx="6767898" cy="177652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39750" y="2276114"/>
            <a:ext cx="6120000" cy="837628"/>
          </a:xfrm>
        </p:spPr>
        <p:txBody>
          <a:bodyPr tIns="0" bIns="72000" anchor="b">
            <a:noAutofit/>
          </a:bodyPr>
          <a:lstStyle>
            <a:lvl1pPr>
              <a:lnSpc>
                <a:spcPct val="110000"/>
              </a:lnSpc>
              <a:defRPr b="0"/>
            </a:lvl1pPr>
          </a:lstStyle>
          <a:p>
            <a:r>
              <a:rPr lang="de-DE" dirty="0" smtClean="0"/>
              <a:t>Titel durch Klicken bearbeiten</a:t>
            </a:r>
            <a:endParaRPr lang="de-DE" dirty="0"/>
          </a:p>
        </p:txBody>
      </p:sp>
      <p:pic>
        <p:nvPicPr>
          <p:cNvPr id="5" name="Bild 1" descr="Neues-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899" y="1196491"/>
            <a:ext cx="2190987" cy="8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20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1"/>
          <a:stretch/>
        </p:blipFill>
        <p:spPr>
          <a:xfrm>
            <a:off x="-11500" y="1"/>
            <a:ext cx="9144000" cy="941388"/>
          </a:xfrm>
          <a:prstGeom prst="rect">
            <a:avLst/>
          </a:prstGeom>
        </p:spPr>
      </p:pic>
      <p:sp>
        <p:nvSpPr>
          <p:cNvPr id="7" name="RbLeanShape Left Angle 11"/>
          <p:cNvSpPr/>
          <p:nvPr/>
        </p:nvSpPr>
        <p:spPr>
          <a:xfrm>
            <a:off x="539750" y="3114103"/>
            <a:ext cx="6769100" cy="1590674"/>
          </a:xfrm>
          <a:custGeom>
            <a:avLst/>
            <a:gdLst>
              <a:gd name="connsiteX0" fmla="*/ 0 w 1270000"/>
              <a:gd name="connsiteY0" fmla="*/ 0 h 476250"/>
              <a:gd name="connsiteX1" fmla="*/ 1270000 w 1270000"/>
              <a:gd name="connsiteY1" fmla="*/ 0 h 476250"/>
              <a:gd name="connsiteX2" fmla="*/ 1270000 w 1270000"/>
              <a:gd name="connsiteY2" fmla="*/ 476250 h 47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0000" h="476250">
                <a:moveTo>
                  <a:pt x="0" y="0"/>
                </a:moveTo>
                <a:lnTo>
                  <a:pt x="1270000" y="0"/>
                </a:lnTo>
                <a:lnTo>
                  <a:pt x="1270000" y="476250"/>
                </a:lnTo>
              </a:path>
            </a:pathLst>
          </a:custGeom>
          <a:ln w="9525">
            <a:solidFill>
              <a:schemeClr val="tx2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90000" rIns="0" bIns="0" rtlCol="0" anchor="t"/>
          <a:lstStyle/>
          <a:p>
            <a:pPr fontAlgn="ctr"/>
            <a:endParaRPr lang="de-DE" sz="1300" b="1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539750" y="3358515"/>
            <a:ext cx="6120000" cy="1727621"/>
          </a:xfrm>
        </p:spPr>
        <p:txBody>
          <a:bodyPr tIns="0" bIns="0">
            <a:noAutofit/>
          </a:bodyPr>
          <a:lstStyle>
            <a:lvl1pPr marL="0" indent="0" algn="l">
              <a:spcBef>
                <a:spcPts val="60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durch Klicken bearbeiten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R-Kurzreferen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53"/>
          <p:cNvSpPr>
            <a:spLocks noGrp="1"/>
          </p:cNvSpPr>
          <p:nvPr>
            <p:ph type="body" sz="quarter" idx="24"/>
          </p:nvPr>
        </p:nvSpPr>
        <p:spPr>
          <a:xfrm>
            <a:off x="2587675" y="1525781"/>
            <a:ext cx="3762000" cy="1080000"/>
          </a:xfrm>
          <a:prstGeom prst="rect">
            <a:avLst/>
          </a:prstGeom>
        </p:spPr>
        <p:txBody>
          <a:bodyPr lIns="0" rIns="0"/>
          <a:lstStyle>
            <a:lvl1pPr marL="0" indent="0" algn="l">
              <a:lnSpc>
                <a:spcPct val="100000"/>
              </a:lnSpc>
              <a:spcBef>
                <a:spcPts val="200"/>
              </a:spcBef>
              <a:buSzPct val="125000"/>
              <a:buFont typeface="Arial" pitchFamily="34" charset="0"/>
              <a:buNone/>
              <a:defRPr sz="11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platzhalter 56"/>
          <p:cNvSpPr>
            <a:spLocks noGrp="1"/>
          </p:cNvSpPr>
          <p:nvPr>
            <p:ph type="body" sz="quarter" idx="25"/>
          </p:nvPr>
        </p:nvSpPr>
        <p:spPr>
          <a:xfrm>
            <a:off x="6552487" y="1525781"/>
            <a:ext cx="2322000" cy="1080000"/>
          </a:xfrm>
          <a:prstGeom prst="rect">
            <a:avLst/>
          </a:prstGeom>
        </p:spPr>
        <p:txBody>
          <a:bodyPr lIns="0" rIns="0"/>
          <a:lstStyle>
            <a:lvl1pPr marL="0" indent="0" algn="l">
              <a:lnSpc>
                <a:spcPct val="100000"/>
              </a:lnSpc>
              <a:spcBef>
                <a:spcPts val="200"/>
              </a:spcBef>
              <a:buSzPct val="125000"/>
              <a:buFont typeface="Arial" pitchFamily="34" charset="0"/>
              <a:buNone/>
              <a:defRPr sz="11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31" name="Titel 13"/>
          <p:cNvSpPr>
            <a:spLocks noGrp="1"/>
          </p:cNvSpPr>
          <p:nvPr>
            <p:ph type="title"/>
          </p:nvPr>
        </p:nvSpPr>
        <p:spPr>
          <a:xfrm>
            <a:off x="249124" y="186667"/>
            <a:ext cx="8640000" cy="360000"/>
          </a:xfrm>
          <a:prstGeom prst="rect">
            <a:avLst/>
          </a:prstGeom>
        </p:spPr>
        <p:txBody>
          <a:bodyPr vert="horz" lIns="0" tIns="0" rIns="0" bIns="72000" rtlCol="0" anchor="t">
            <a:noAutofit/>
          </a:bodyPr>
          <a:lstStyle>
            <a:lvl1pPr>
              <a:lnSpc>
                <a:spcPct val="105000"/>
              </a:lnSpc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2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49124" y="548648"/>
            <a:ext cx="8640000" cy="324000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35"/>
          </p:nvPr>
        </p:nvSpPr>
        <p:spPr>
          <a:xfrm>
            <a:off x="251453" y="1525782"/>
            <a:ext cx="2142000" cy="10800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200"/>
              </a:spcBef>
              <a:buNone/>
              <a:defRPr sz="1100"/>
            </a:lvl1pPr>
          </a:lstStyle>
          <a:p>
            <a:pPr lvl="0"/>
            <a:r>
              <a:rPr lang="de-DE" smtClean="0"/>
              <a:t>Textmasterformat bearbeiten</a:t>
            </a:r>
          </a:p>
        </p:txBody>
      </p:sp>
      <p:cxnSp>
        <p:nvCxnSpPr>
          <p:cNvPr id="23" name="Gerade Verbindung 22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3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30" b="32901"/>
          <a:stretch/>
        </p:blipFill>
        <p:spPr bwMode="auto">
          <a:xfrm>
            <a:off x="2728339" y="6535604"/>
            <a:ext cx="3683032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8" name="Gerade Verbindung 27"/>
          <p:cNvCxnSpPr>
            <a:cxnSpLocks/>
          </p:cNvCxnSpPr>
          <p:nvPr/>
        </p:nvCxnSpPr>
        <p:spPr>
          <a:xfrm>
            <a:off x="252413" y="6483231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oliennummernplatzhalter 3"/>
          <p:cNvSpPr>
            <a:spLocks noGrp="1"/>
          </p:cNvSpPr>
          <p:nvPr>
            <p:ph type="sldNum" sz="quarter" idx="17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sp>
        <p:nvSpPr>
          <p:cNvPr id="33" name="Rechteck 32"/>
          <p:cNvSpPr/>
          <p:nvPr/>
        </p:nvSpPr>
        <p:spPr bwMode="auto">
          <a:xfrm>
            <a:off x="6552487" y="1197756"/>
            <a:ext cx="2340000" cy="257369"/>
          </a:xfrm>
          <a:prstGeom prst="rect">
            <a:avLst/>
          </a:prstGeom>
          <a:solidFill>
            <a:schemeClr val="tx2"/>
          </a:solidFill>
        </p:spPr>
        <p:txBody>
          <a:bodyPr wrap="square" lIns="144000" tIns="3600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chemeClr val="bg1"/>
                </a:solidFill>
              </a:rPr>
              <a:t>Die Lösung</a:t>
            </a:r>
          </a:p>
        </p:txBody>
      </p:sp>
      <p:sp>
        <p:nvSpPr>
          <p:cNvPr id="34" name="Textfeld 33"/>
          <p:cNvSpPr txBox="1"/>
          <p:nvPr/>
        </p:nvSpPr>
        <p:spPr>
          <a:xfrm>
            <a:off x="251453" y="1197756"/>
            <a:ext cx="2160000" cy="2573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0000" tIns="36000" rIns="0" bIns="36000" rtlCol="0">
            <a:spAutoFit/>
          </a:bodyPr>
          <a:lstStyle>
            <a:defPPr>
              <a:defRPr lang="de-DE"/>
            </a:defPPr>
            <a:lvl1pPr>
              <a:buClr>
                <a:srgbClr val="A9218E"/>
              </a:buClr>
              <a:buSzPct val="75000"/>
              <a:buFont typeface="Wingdings" pitchFamily="2" charset="2"/>
              <a:buNone/>
              <a:defRPr sz="1200" b="1">
                <a:solidFill>
                  <a:srgbClr val="000000"/>
                </a:solidFill>
              </a:defRPr>
            </a:lvl1pPr>
          </a:lstStyle>
          <a:p>
            <a:pPr lvl="0"/>
            <a:r>
              <a:rPr lang="de-DE" dirty="0" smtClean="0"/>
              <a:t>Der Kunde</a:t>
            </a:r>
          </a:p>
        </p:txBody>
      </p:sp>
      <p:cxnSp>
        <p:nvCxnSpPr>
          <p:cNvPr id="40" name="Gerade Verbindung 39"/>
          <p:cNvCxnSpPr/>
          <p:nvPr/>
        </p:nvCxnSpPr>
        <p:spPr bwMode="gray">
          <a:xfrm>
            <a:off x="2493168" y="1204103"/>
            <a:ext cx="0" cy="5112000"/>
          </a:xfrm>
          <a:prstGeom prst="line">
            <a:avLst/>
          </a:prstGeom>
          <a:ln w="1270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 bwMode="gray">
          <a:xfrm>
            <a:off x="6450394" y="1204103"/>
            <a:ext cx="0" cy="5112000"/>
          </a:xfrm>
          <a:prstGeom prst="line">
            <a:avLst/>
          </a:prstGeom>
          <a:ln w="12700">
            <a:solidFill>
              <a:schemeClr val="bg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/>
          <p:cNvCxnSpPr/>
          <p:nvPr/>
        </p:nvCxnSpPr>
        <p:spPr bwMode="gray">
          <a:xfrm>
            <a:off x="252413" y="2708920"/>
            <a:ext cx="8637473" cy="0"/>
          </a:xfrm>
          <a:prstGeom prst="line">
            <a:avLst/>
          </a:prstGeom>
          <a:ln w="50800">
            <a:gradFill flip="none" rotWithShape="1">
              <a:gsLst>
                <a:gs pos="37000">
                  <a:schemeClr val="bg1"/>
                </a:gs>
                <a:gs pos="42000">
                  <a:schemeClr val="bg2"/>
                </a:gs>
                <a:gs pos="59000">
                  <a:schemeClr val="bg2"/>
                </a:gs>
                <a:gs pos="64000">
                  <a:schemeClr val="bg1"/>
                </a:gs>
              </a:gsLst>
              <a:lin ang="5400000" scaled="1"/>
              <a:tileRect/>
            </a:gra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42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52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Gerade Verbindung 62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hteck 66"/>
          <p:cNvSpPr/>
          <p:nvPr/>
        </p:nvSpPr>
        <p:spPr bwMode="auto">
          <a:xfrm>
            <a:off x="2587675" y="1197756"/>
            <a:ext cx="3780000" cy="257369"/>
          </a:xfrm>
          <a:prstGeom prst="rect">
            <a:avLst/>
          </a:prstGeom>
          <a:solidFill>
            <a:schemeClr val="tx2"/>
          </a:solidFill>
        </p:spPr>
        <p:txBody>
          <a:bodyPr wrap="square" tIns="3600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chemeClr val="bg1"/>
                </a:solidFill>
              </a:rPr>
              <a:t>Die Herausforderung</a:t>
            </a:r>
          </a:p>
        </p:txBody>
      </p:sp>
      <p:pic>
        <p:nvPicPr>
          <p:cNvPr id="74" name="Grafik 7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5" y="6554656"/>
            <a:ext cx="941958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74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49735" y="1196975"/>
            <a:ext cx="8640762" cy="511175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805"/>
            <a:ext cx="8640000" cy="360000"/>
          </a:xfrm>
        </p:spPr>
        <p:txBody>
          <a:bodyPr vert="horz" lIns="0" tIns="0" rIns="0" bIns="72000" rtlCol="0" anchor="t">
            <a:noAutofit/>
          </a:bodyPr>
          <a:lstStyle>
            <a:lvl1pPr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6669344" y="188913"/>
            <a:ext cx="842690" cy="342900"/>
          </a:xfrm>
        </p:spPr>
        <p:txBody>
          <a:bodyPr vert="horz" lIns="0" tIns="45720" rIns="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5000"/>
              </a:lnSpc>
              <a:spcBef>
                <a:spcPct val="0"/>
              </a:spcBef>
              <a:buFontTx/>
              <a:buNone/>
              <a:defRPr lang="de-DE" sz="26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(1/x)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59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49735" y="1196975"/>
            <a:ext cx="8640762" cy="511175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805"/>
            <a:ext cx="8640000" cy="360000"/>
          </a:xfrm>
        </p:spPr>
        <p:txBody>
          <a:bodyPr vert="horz" lIns="0" tIns="0" rIns="0" bIns="72000" rtlCol="0" anchor="t">
            <a:noAutofit/>
          </a:bodyPr>
          <a:lstStyle>
            <a:lvl1pPr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6669344" y="188913"/>
            <a:ext cx="842690" cy="342900"/>
          </a:xfrm>
        </p:spPr>
        <p:txBody>
          <a:bodyPr vert="horz" lIns="0" tIns="45720" rIns="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5000"/>
              </a:lnSpc>
              <a:spcBef>
                <a:spcPct val="0"/>
              </a:spcBef>
              <a:buFontTx/>
              <a:buNone/>
              <a:defRPr lang="de-DE" sz="26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(1/x)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59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49735" y="1196975"/>
            <a:ext cx="8640762" cy="511175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805"/>
            <a:ext cx="8640000" cy="360000"/>
          </a:xfrm>
        </p:spPr>
        <p:txBody>
          <a:bodyPr vert="horz" lIns="0" tIns="0" rIns="0" bIns="72000" rtlCol="0" anchor="t">
            <a:noAutofit/>
          </a:bodyPr>
          <a:lstStyle>
            <a:lvl1pPr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6669344" y="188913"/>
            <a:ext cx="842690" cy="342900"/>
          </a:xfrm>
        </p:spPr>
        <p:txBody>
          <a:bodyPr vert="horz" lIns="0" tIns="45720" rIns="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5000"/>
              </a:lnSpc>
              <a:spcBef>
                <a:spcPct val="0"/>
              </a:spcBef>
              <a:buFontTx/>
              <a:buNone/>
              <a:defRPr lang="de-DE" sz="26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(1/x)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59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49735" y="1196975"/>
            <a:ext cx="8640762" cy="511175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805"/>
            <a:ext cx="8640000" cy="360000"/>
          </a:xfrm>
        </p:spPr>
        <p:txBody>
          <a:bodyPr vert="horz" lIns="0" tIns="0" rIns="0" bIns="72000" rtlCol="0" anchor="t">
            <a:noAutofit/>
          </a:bodyPr>
          <a:lstStyle>
            <a:lvl1pPr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7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6669344" y="188913"/>
            <a:ext cx="842690" cy="342900"/>
          </a:xfrm>
        </p:spPr>
        <p:txBody>
          <a:bodyPr vert="horz" lIns="0" tIns="45720" rIns="0" bIns="45720" rtlCol="0" anchor="ctr">
            <a:noAutofit/>
          </a:bodyPr>
          <a:lstStyle>
            <a:lvl1pPr marL="0" indent="0" algn="r" defTabSz="914400" rtl="0" eaLnBrk="1" latinLnBrk="0" hangingPunct="1">
              <a:lnSpc>
                <a:spcPct val="105000"/>
              </a:lnSpc>
              <a:spcBef>
                <a:spcPct val="0"/>
              </a:spcBef>
              <a:buFontTx/>
              <a:buNone/>
              <a:defRPr lang="de-DE" sz="2600" kern="1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(1/x)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55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eer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8240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8861930"/>
      </p:ext>
    </p:extLst>
  </p:cSld>
  <p:clrMapOvr>
    <a:masterClrMapping/>
  </p:clrMapOvr>
  <p:hf hd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4989134"/>
      </p:ext>
    </p:extLst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498926"/>
      </p:ext>
    </p:extLst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9013674"/>
      </p:ext>
    </p:extLst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-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48626" y="1196975"/>
            <a:ext cx="8640000" cy="288000"/>
          </a:xfrm>
          <a:solidFill>
            <a:schemeClr val="bg2"/>
          </a:solidFill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de-DE" dirty="0" smtClean="0"/>
              <a:t>  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1007" y="187626"/>
            <a:ext cx="8640000" cy="360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Agenda/Inhalt durch Klicken bearbeiten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539750" y="1196975"/>
            <a:ext cx="8352000" cy="5111750"/>
          </a:xfrm>
        </p:spPr>
        <p:txBody>
          <a:bodyPr/>
          <a:lstStyle>
            <a:lvl3pPr>
              <a:defRPr/>
            </a:lvl3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9514249"/>
      </p:ext>
    </p:extLst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949998"/>
      </p:ext>
    </p:extLst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08009889"/>
      </p:ext>
    </p:extLst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5316396"/>
      </p:ext>
    </p:extLst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0510423"/>
      </p:ext>
    </p:extLst>
  </p:cSld>
  <p:clrMapOvr>
    <a:masterClrMapping/>
  </p:clrMapOvr>
  <p:hf hdr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54017"/>
      </p:ext>
    </p:extLst>
  </p:cSld>
  <p:clrMapOvr>
    <a:masterClrMapping/>
  </p:clrMapOvr>
  <p:hf hdr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58246"/>
      </p:ext>
    </p:extLst>
  </p:cSld>
  <p:clrMapOvr>
    <a:masterClrMapping/>
  </p:clrMapOvr>
  <p:hf hdr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626"/>
            <a:ext cx="8640000" cy="360000"/>
          </a:xfrm>
        </p:spPr>
        <p:txBody>
          <a:bodyPr/>
          <a:lstStyle>
            <a:lvl1pPr>
              <a:spcBef>
                <a:spcPts val="0"/>
              </a:spcBef>
              <a:defRPr/>
            </a:lvl1pPr>
          </a:lstStyle>
          <a:p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cxnSp>
        <p:nvCxnSpPr>
          <p:cNvPr id="10" name="Gerade Verbindung 9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49735" y="1196975"/>
            <a:ext cx="8640762" cy="511175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805"/>
            <a:ext cx="8640000" cy="360000"/>
          </a:xfrm>
        </p:spPr>
        <p:txBody>
          <a:bodyPr vert="horz" lIns="0" tIns="0" rIns="0" bIns="72000" rtlCol="0" anchor="t">
            <a:noAutofit/>
          </a:bodyPr>
          <a:lstStyle>
            <a:lvl1pPr>
              <a:spcBef>
                <a:spcPts val="0"/>
              </a:spcBef>
              <a:defRPr lang="de-DE" dirty="0"/>
            </a:lvl1pPr>
          </a:lstStyle>
          <a:p>
            <a:pPr lvl="0"/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11" name="Gerade Verbindung 10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49735" y="188262"/>
            <a:ext cx="8640000" cy="360000"/>
          </a:xfrm>
        </p:spPr>
        <p:txBody>
          <a:bodyPr/>
          <a:lstStyle/>
          <a:p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249735" y="1198340"/>
            <a:ext cx="4248000" cy="511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643437" y="1198340"/>
            <a:ext cx="4248000" cy="511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Erste Ebene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sp>
        <p:nvSpPr>
          <p:cNvPr id="11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49735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cxnSp>
        <p:nvCxnSpPr>
          <p:cNvPr id="12" name="Gerade Verbindung 11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0124" y="187626"/>
            <a:ext cx="8640000" cy="360000"/>
          </a:xfrm>
        </p:spPr>
        <p:txBody>
          <a:bodyPr/>
          <a:lstStyle>
            <a:lvl1pPr>
              <a:spcBef>
                <a:spcPts val="0"/>
              </a:spcBef>
              <a:defRPr/>
            </a:lvl1pPr>
          </a:lstStyle>
          <a:p>
            <a:r>
              <a:rPr lang="de-DE" dirty="0" smtClean="0"/>
              <a:t>Titel durch Klicken bearbeiten</a:t>
            </a:r>
            <a:endParaRPr lang="de-DE" dirty="0"/>
          </a:p>
        </p:txBody>
      </p:sp>
      <p:sp>
        <p:nvSpPr>
          <p:cNvPr id="9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50124" y="550006"/>
            <a:ext cx="8640000" cy="324000"/>
          </a:xfrm>
        </p:spPr>
        <p:txBody>
          <a:bodyPr lIns="0" r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>
                <a:solidFill>
                  <a:schemeClr val="tx2"/>
                </a:solidFill>
              </a:defRPr>
            </a:lvl2pPr>
            <a:lvl3pPr>
              <a:buNone/>
              <a:defRPr>
                <a:solidFill>
                  <a:schemeClr val="tx2"/>
                </a:solidFill>
              </a:defRPr>
            </a:lvl3pPr>
            <a:lvl4pPr>
              <a:buNone/>
              <a:defRPr>
                <a:solidFill>
                  <a:schemeClr val="tx2"/>
                </a:solidFill>
              </a:defRPr>
            </a:lvl4pPr>
            <a:lvl5pPr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 dirty="0" smtClean="0"/>
              <a:t>Untertitel durch Klicken bearbeiten</a:t>
            </a:r>
            <a:endParaRPr lang="de-DE" dirty="0"/>
          </a:p>
        </p:txBody>
      </p:sp>
      <p:cxnSp>
        <p:nvCxnSpPr>
          <p:cNvPr id="10" name="Gerade Verbindung 9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rletzte Folie Akqu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539750" y="2670353"/>
            <a:ext cx="4705134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10000"/>
              </a:lnSpc>
              <a:spcBef>
                <a:spcPts val="540"/>
              </a:spcBef>
              <a:buClr>
                <a:schemeClr val="tx2"/>
              </a:buClr>
              <a:buSzPct val="75000"/>
              <a:buFont typeface="Wingdings" pitchFamily="2" charset="2"/>
              <a:buNone/>
            </a:pP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… und wie dürfen wir </a:t>
            </a: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9218E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Sie </a:t>
            </a: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entlasten?</a:t>
            </a:r>
            <a:endParaRPr lang="de-DE" sz="2200" b="0" dirty="0" smtClean="0">
              <a:solidFill>
                <a:schemeClr val="tx1"/>
              </a:solidFill>
            </a:endParaRP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392" y="4869927"/>
            <a:ext cx="1349517" cy="1412776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8528585" y="6093296"/>
            <a:ext cx="435903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bLeanShape Left Angle 11"/>
          <p:cNvSpPr/>
          <p:nvPr/>
        </p:nvSpPr>
        <p:spPr>
          <a:xfrm>
            <a:off x="539750" y="3114103"/>
            <a:ext cx="6769100" cy="1590674"/>
          </a:xfrm>
          <a:custGeom>
            <a:avLst/>
            <a:gdLst>
              <a:gd name="connsiteX0" fmla="*/ 0 w 1270000"/>
              <a:gd name="connsiteY0" fmla="*/ 0 h 476250"/>
              <a:gd name="connsiteX1" fmla="*/ 1270000 w 1270000"/>
              <a:gd name="connsiteY1" fmla="*/ 0 h 476250"/>
              <a:gd name="connsiteX2" fmla="*/ 1270000 w 1270000"/>
              <a:gd name="connsiteY2" fmla="*/ 476250 h 47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0000" h="476250">
                <a:moveTo>
                  <a:pt x="0" y="0"/>
                </a:moveTo>
                <a:lnTo>
                  <a:pt x="1270000" y="0"/>
                </a:lnTo>
                <a:lnTo>
                  <a:pt x="1270000" y="476250"/>
                </a:lnTo>
              </a:path>
            </a:pathLst>
          </a:custGeom>
          <a:ln w="9525">
            <a:solidFill>
              <a:schemeClr val="tx2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90000" rIns="0" bIns="0" rtlCol="0" anchor="t"/>
          <a:lstStyle/>
          <a:p>
            <a:pPr fontAlgn="ctr"/>
            <a:endParaRPr lang="de-DE" sz="1300" b="1"/>
          </a:p>
        </p:txBody>
      </p:sp>
      <p:pic>
        <p:nvPicPr>
          <p:cNvPr id="8" name="Bild 1" descr="Neues-LOGO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899" y="1196491"/>
            <a:ext cx="2190987" cy="8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20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1"/>
          <a:stretch/>
        </p:blipFill>
        <p:spPr>
          <a:xfrm>
            <a:off x="-11500" y="1"/>
            <a:ext cx="9144000" cy="941388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334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rletzte Folie Angeb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539750" y="2670353"/>
            <a:ext cx="3339376" cy="435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lnSpc>
                <a:spcPct val="110000"/>
              </a:lnSpc>
              <a:spcBef>
                <a:spcPts val="540"/>
              </a:spcBef>
              <a:buClr>
                <a:schemeClr val="tx2"/>
              </a:buClr>
              <a:buSzPct val="75000"/>
              <a:buFont typeface="Wingdings" pitchFamily="2" charset="2"/>
              <a:buNone/>
            </a:pP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Dürfen wir </a:t>
            </a: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A9218E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Sie </a:t>
            </a:r>
            <a:r>
              <a:rPr kumimoji="0" lang="de-DE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+mj-cs"/>
              </a:rPr>
              <a:t>entlasten?</a:t>
            </a:r>
            <a:endParaRPr lang="de-DE" sz="2200" b="0" dirty="0" smtClean="0">
              <a:solidFill>
                <a:schemeClr val="tx1"/>
              </a:solidFill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8528585" y="6093296"/>
            <a:ext cx="435903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bLeanShape Left Angle 11"/>
          <p:cNvSpPr/>
          <p:nvPr/>
        </p:nvSpPr>
        <p:spPr>
          <a:xfrm>
            <a:off x="539750" y="3114103"/>
            <a:ext cx="6769100" cy="1590674"/>
          </a:xfrm>
          <a:custGeom>
            <a:avLst/>
            <a:gdLst>
              <a:gd name="connsiteX0" fmla="*/ 0 w 1270000"/>
              <a:gd name="connsiteY0" fmla="*/ 0 h 476250"/>
              <a:gd name="connsiteX1" fmla="*/ 1270000 w 1270000"/>
              <a:gd name="connsiteY1" fmla="*/ 0 h 476250"/>
              <a:gd name="connsiteX2" fmla="*/ 1270000 w 1270000"/>
              <a:gd name="connsiteY2" fmla="*/ 476250 h 476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70000" h="476250">
                <a:moveTo>
                  <a:pt x="0" y="0"/>
                </a:moveTo>
                <a:lnTo>
                  <a:pt x="1270000" y="0"/>
                </a:lnTo>
                <a:lnTo>
                  <a:pt x="1270000" y="476250"/>
                </a:lnTo>
              </a:path>
            </a:pathLst>
          </a:custGeom>
          <a:ln w="9525">
            <a:solidFill>
              <a:schemeClr val="tx2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0" tIns="90000" rIns="0" bIns="0" rtlCol="0" anchor="t"/>
          <a:lstStyle/>
          <a:p>
            <a:pPr fontAlgn="ctr"/>
            <a:endParaRPr lang="de-DE" sz="1300" b="1"/>
          </a:p>
        </p:txBody>
      </p:sp>
      <p:pic>
        <p:nvPicPr>
          <p:cNvPr id="8" name="Bild 1" descr="Neues-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899" y="1196491"/>
            <a:ext cx="2190987" cy="86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20"/>
          <p:cNvPicPr>
            <a:picLocks noChangeAspect="1"/>
          </p:cNvPicPr>
          <p:nvPr/>
        </p:nvPicPr>
        <p:blipFill rotWithShape="1"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1"/>
          <a:stretch/>
        </p:blipFill>
        <p:spPr>
          <a:xfrm>
            <a:off x="-11500" y="1"/>
            <a:ext cx="9144000" cy="941388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0392" y="4869927"/>
            <a:ext cx="1349517" cy="1412776"/>
          </a:xfrm>
          <a:prstGeom prst="rect">
            <a:avLst/>
          </a:prstGeom>
        </p:spPr>
      </p:pic>
      <p:sp>
        <p:nvSpPr>
          <p:cNvPr id="12" name="Rechteck 11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7740352" y="6508252"/>
            <a:ext cx="1224136" cy="332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4703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-Profil-Onepa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platzhalter 20"/>
          <p:cNvSpPr>
            <a:spLocks noGrp="1"/>
          </p:cNvSpPr>
          <p:nvPr>
            <p:ph type="body" sz="quarter" idx="49"/>
          </p:nvPr>
        </p:nvSpPr>
        <p:spPr>
          <a:xfrm>
            <a:off x="4643438" y="1790068"/>
            <a:ext cx="4248000" cy="4518657"/>
          </a:xfrm>
          <a:prstGeom prst="rect">
            <a:avLst/>
          </a:prstGeom>
        </p:spPr>
        <p:txBody>
          <a:bodyPr/>
          <a:lstStyle>
            <a:lvl1pPr marL="144000" indent="-1440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ct val="80000"/>
              <a:defRPr sz="1100"/>
            </a:lvl1pPr>
            <a:lvl2pPr marL="288000" marR="0" indent="-144000" algn="l" defTabSz="9144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ct val="75000"/>
              <a:buFont typeface="Wingdings 3" panose="05040102010807070707" pitchFamily="18" charset="2"/>
              <a:buChar char=""/>
              <a:tabLst/>
              <a:defRPr sz="1100"/>
            </a:lvl2pPr>
            <a:lvl3pPr marL="432000" indent="-1440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000"/>
            </a:lvl3pPr>
            <a:lvl4pPr marL="576000" indent="-1440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000"/>
            </a:lvl4pPr>
            <a:lvl5pPr marL="720000" indent="-1440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defRPr sz="1000"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8" name="Bildplatzhalter 57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249124" y="1196975"/>
            <a:ext cx="1341756" cy="1836000"/>
          </a:xfrm>
          <a:prstGeom prst="rect">
            <a:avLst/>
          </a:prstGeom>
        </p:spPr>
        <p:txBody>
          <a:bodyPr lIns="0" rIns="0">
            <a:normAutofit/>
          </a:bodyPr>
          <a:lstStyle>
            <a:lvl1pPr algn="ctr">
              <a:buNone/>
              <a:defRPr sz="1100"/>
            </a:lvl1pPr>
          </a:lstStyle>
          <a:p>
            <a:r>
              <a:rPr lang="de-DE" dirty="0" smtClean="0"/>
              <a:t>Foto einfügen</a:t>
            </a:r>
            <a:endParaRPr lang="de-DE" dirty="0"/>
          </a:p>
        </p:txBody>
      </p:sp>
      <p:sp>
        <p:nvSpPr>
          <p:cNvPr id="30" name="Textplatzhalter 29"/>
          <p:cNvSpPr>
            <a:spLocks noGrp="1"/>
          </p:cNvSpPr>
          <p:nvPr>
            <p:ph type="body" sz="quarter" idx="38" hasCustomPrompt="1"/>
          </p:nvPr>
        </p:nvSpPr>
        <p:spPr>
          <a:xfrm>
            <a:off x="1691093" y="2066491"/>
            <a:ext cx="2808000" cy="972000"/>
          </a:xfrm>
          <a:prstGeom prst="rect">
            <a:avLst/>
          </a:prstGeom>
        </p:spPr>
        <p:txBody>
          <a:bodyPr lIns="0" rIns="0"/>
          <a:lstStyle>
            <a:lvl1pPr marL="144000" indent="-144000">
              <a:lnSpc>
                <a:spcPct val="100000"/>
              </a:lnSpc>
              <a:spcBef>
                <a:spcPts val="200"/>
              </a:spcBef>
              <a:buSzPct val="80000"/>
              <a:buFont typeface="Wingdings" panose="05000000000000000000" pitchFamily="2" charset="2"/>
              <a:buChar char="n"/>
              <a:defRPr sz="11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dirty="0" smtClean="0"/>
              <a:t>(max. 4 Zeilen)</a:t>
            </a:r>
          </a:p>
          <a:p>
            <a:pPr lvl="0"/>
            <a:r>
              <a:rPr lang="de-DE" dirty="0" smtClean="0"/>
              <a:t>2</a:t>
            </a:r>
          </a:p>
          <a:p>
            <a:pPr lvl="0"/>
            <a:r>
              <a:rPr lang="de-DE" dirty="0" smtClean="0"/>
              <a:t>3</a:t>
            </a:r>
          </a:p>
          <a:p>
            <a:pPr lvl="0"/>
            <a:r>
              <a:rPr lang="de-DE" dirty="0" smtClean="0"/>
              <a:t>4</a:t>
            </a:r>
          </a:p>
        </p:txBody>
      </p:sp>
      <p:sp>
        <p:nvSpPr>
          <p:cNvPr id="39" name="Textplatzhalter 29"/>
          <p:cNvSpPr>
            <a:spLocks noGrp="1"/>
          </p:cNvSpPr>
          <p:nvPr>
            <p:ph type="body" sz="quarter" idx="39" hasCustomPrompt="1"/>
          </p:nvPr>
        </p:nvSpPr>
        <p:spPr>
          <a:xfrm>
            <a:off x="249123" y="3381780"/>
            <a:ext cx="4246088" cy="1284767"/>
          </a:xfrm>
          <a:prstGeom prst="rect">
            <a:avLst/>
          </a:prstGeom>
        </p:spPr>
        <p:txBody>
          <a:bodyPr lIns="0" rIns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200"/>
              </a:spcBef>
              <a:spcAft>
                <a:spcPct val="0"/>
              </a:spcAft>
              <a:buClr>
                <a:schemeClr val="accent2"/>
              </a:buClr>
              <a:buSzPct val="75000"/>
              <a:buFont typeface="Arial" pitchFamily="34" charset="0"/>
              <a:buNone/>
              <a:tabLst/>
              <a:defRPr sz="1100" baseline="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dirty="0" smtClean="0"/>
              <a:t>MM/YYYY – MM/YYYY	Studium der Informatik</a:t>
            </a:r>
          </a:p>
          <a:p>
            <a:pPr lvl="0"/>
            <a:r>
              <a:rPr lang="de-DE" dirty="0" smtClean="0"/>
              <a:t>MM/YYYY – MM/YYYY	vorheriger Arbeitgeber</a:t>
            </a:r>
          </a:p>
          <a:p>
            <a:pPr lvl="0"/>
            <a:r>
              <a:rPr lang="de-DE" dirty="0" smtClean="0"/>
              <a:t>MM/YYYY – MM/YYYY	vorheriger Arbeitgeber</a:t>
            </a:r>
          </a:p>
          <a:p>
            <a:pPr lvl="0"/>
            <a:r>
              <a:rPr lang="de-DE" dirty="0" smtClean="0"/>
              <a:t>Seit MM/YYYY	iteratec GmbH</a:t>
            </a:r>
          </a:p>
        </p:txBody>
      </p:sp>
      <p:sp>
        <p:nvSpPr>
          <p:cNvPr id="16" name="Textplatzhalter 29"/>
          <p:cNvSpPr>
            <a:spLocks noGrp="1"/>
          </p:cNvSpPr>
          <p:nvPr>
            <p:ph type="body" sz="quarter" idx="43" hasCustomPrompt="1"/>
          </p:nvPr>
        </p:nvSpPr>
        <p:spPr>
          <a:xfrm>
            <a:off x="1691093" y="1495188"/>
            <a:ext cx="2808000" cy="241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tIns="36000" rIns="0" bIns="36000" rtlCol="0">
            <a:spAutoFit/>
          </a:bodyPr>
          <a:lstStyle>
            <a:lvl1pPr marL="270000" indent="-270000">
              <a:buNone/>
              <a:defRPr lang="de-DE" sz="1100" b="0" dirty="0" smtClean="0">
                <a:solidFill>
                  <a:srgbClr val="000000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Clr>
                <a:srgbClr val="A9218E"/>
              </a:buClr>
              <a:buSzPct val="75000"/>
            </a:pPr>
            <a:r>
              <a:rPr lang="de-DE" dirty="0" smtClean="0"/>
              <a:t>Rolle/Titel bei iteratec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51" hasCustomPrompt="1"/>
          </p:nvPr>
        </p:nvSpPr>
        <p:spPr>
          <a:xfrm>
            <a:off x="1691093" y="1196975"/>
            <a:ext cx="2808000" cy="257369"/>
          </a:xfrm>
          <a:prstGeom prst="rect">
            <a:avLst/>
          </a:prstGeom>
          <a:solidFill>
            <a:schemeClr val="tx2"/>
          </a:solidFill>
        </p:spPr>
        <p:txBody>
          <a:bodyPr wrap="square" lIns="90000" tIns="36000" rIns="0" bIns="36000" rtlCol="0">
            <a:spAutoFit/>
          </a:bodyPr>
          <a:lstStyle>
            <a:lvl1pPr marL="194400" indent="-194400">
              <a:buNone/>
              <a:defRPr lang="de-DE" sz="1200" b="1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de-DE" sz="1200" dirty="0" smtClean="0"/>
              <a:t>Vorname Nachname</a:t>
            </a:r>
            <a:endParaRPr lang="de-DE" dirty="0"/>
          </a:p>
        </p:txBody>
      </p:sp>
      <p:sp>
        <p:nvSpPr>
          <p:cNvPr id="20" name="Textfeld 19"/>
          <p:cNvSpPr txBox="1"/>
          <p:nvPr/>
        </p:nvSpPr>
        <p:spPr>
          <a:xfrm>
            <a:off x="1691093" y="1783244"/>
            <a:ext cx="2808000" cy="2573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0000" tIns="36000" rIns="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rgbClr val="000000"/>
                </a:solidFill>
              </a:rPr>
              <a:t>Schwerpunkte</a:t>
            </a:r>
          </a:p>
        </p:txBody>
      </p:sp>
      <p:sp>
        <p:nvSpPr>
          <p:cNvPr id="22" name="Textfeld 21"/>
          <p:cNvSpPr txBox="1"/>
          <p:nvPr/>
        </p:nvSpPr>
        <p:spPr>
          <a:xfrm>
            <a:off x="249123" y="3099156"/>
            <a:ext cx="4248000" cy="2573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0000" tIns="36000" rIns="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rgbClr val="000000"/>
                </a:solidFill>
              </a:rPr>
              <a:t>Ausbildung / Beruflicher Werdegang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249123" y="4683799"/>
            <a:ext cx="4248000" cy="25736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0000" tIns="36000" rIns="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rgbClr val="000000"/>
                </a:solidFill>
              </a:rPr>
              <a:t>Informatikkenntnisse</a:t>
            </a:r>
          </a:p>
        </p:txBody>
      </p:sp>
      <p:sp>
        <p:nvSpPr>
          <p:cNvPr id="24" name="Textfeld 23"/>
          <p:cNvSpPr txBox="1"/>
          <p:nvPr/>
        </p:nvSpPr>
        <p:spPr>
          <a:xfrm>
            <a:off x="4643438" y="1196975"/>
            <a:ext cx="4248000" cy="257369"/>
          </a:xfrm>
          <a:prstGeom prst="rect">
            <a:avLst/>
          </a:prstGeom>
          <a:solidFill>
            <a:schemeClr val="tx2"/>
          </a:solidFill>
        </p:spPr>
        <p:txBody>
          <a:bodyPr wrap="square" lIns="90000" tIns="36000" rIns="0" bIns="36000" rtlCol="0">
            <a:spAutoFit/>
          </a:bodyPr>
          <a:lstStyle/>
          <a:p>
            <a:pPr>
              <a:buClr>
                <a:srgbClr val="A9218E"/>
              </a:buClr>
              <a:buSzPct val="75000"/>
              <a:buFont typeface="Wingdings" pitchFamily="2" charset="2"/>
              <a:buNone/>
            </a:pPr>
            <a:r>
              <a:rPr lang="de-DE" sz="1200" b="1" dirty="0" smtClean="0">
                <a:solidFill>
                  <a:schemeClr val="bg1"/>
                </a:solidFill>
              </a:rPr>
              <a:t>Ausgewählte Projekte und Tätigkeiten </a:t>
            </a:r>
          </a:p>
        </p:txBody>
      </p:sp>
      <p:sp>
        <p:nvSpPr>
          <p:cNvPr id="25" name="Textfeld 24"/>
          <p:cNvSpPr txBox="1"/>
          <p:nvPr/>
        </p:nvSpPr>
        <p:spPr>
          <a:xfrm>
            <a:off x="4643438" y="1502012"/>
            <a:ext cx="4248000" cy="241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0000" tIns="36000" rIns="0" bIns="36000" rtlCol="0">
            <a:spAutoFit/>
          </a:bodyPr>
          <a:lstStyle>
            <a:defPPr>
              <a:defRPr lang="de-DE"/>
            </a:defPPr>
            <a:lvl1pPr indent="0">
              <a:lnSpc>
                <a:spcPct val="100000"/>
              </a:lnSpc>
              <a:spcBef>
                <a:spcPts val="0"/>
              </a:spcBef>
              <a:buClr>
                <a:schemeClr val="tx2"/>
              </a:buClr>
              <a:buSzPct val="75000"/>
              <a:buFont typeface="Wingdings" pitchFamily="2" charset="2"/>
              <a:buNone/>
              <a:defRPr sz="1200" b="0"/>
            </a:lvl1pPr>
          </a:lstStyle>
          <a:p>
            <a:pPr>
              <a:buClr>
                <a:srgbClr val="A9218E"/>
              </a:buClr>
            </a:pPr>
            <a:r>
              <a:rPr lang="de-DE" sz="1100" dirty="0" smtClean="0">
                <a:solidFill>
                  <a:srgbClr val="000000"/>
                </a:solidFill>
              </a:rPr>
              <a:t>Berufserfahrung: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52" hasCustomPrompt="1"/>
          </p:nvPr>
        </p:nvSpPr>
        <p:spPr>
          <a:xfrm>
            <a:off x="5940152" y="1502011"/>
            <a:ext cx="1296144" cy="241980"/>
          </a:xfrm>
          <a:prstGeom prst="rect">
            <a:avLst/>
          </a:prstGeom>
          <a:noFill/>
        </p:spPr>
        <p:txBody>
          <a:bodyPr wrap="square" tIns="36000" bIns="36000" rtlCol="0">
            <a:spAutoFit/>
          </a:bodyPr>
          <a:lstStyle>
            <a:lvl1pPr marL="194400" indent="-194400">
              <a:buNone/>
              <a:defRPr lang="de-DE" sz="1100" b="0" smtClean="0"/>
            </a:lvl1pPr>
            <a:lvl2pPr>
              <a:defRPr lang="de-DE" smtClean="0"/>
            </a:lvl2pPr>
            <a:lvl3pPr>
              <a:defRPr lang="de-DE" sz="1800" smtClean="0"/>
            </a:lvl3pPr>
            <a:lvl4pPr>
              <a:defRPr lang="de-DE" sz="1800" smtClean="0"/>
            </a:lvl4pPr>
            <a:lvl5pPr>
              <a:defRPr lang="de-DE" sz="1800"/>
            </a:lvl5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</a:pPr>
            <a:r>
              <a:rPr lang="de-DE" dirty="0" smtClean="0"/>
              <a:t>XX Jahre</a:t>
            </a:r>
          </a:p>
        </p:txBody>
      </p:sp>
      <p:sp>
        <p:nvSpPr>
          <p:cNvPr id="17" name="Textplatzhalter 29"/>
          <p:cNvSpPr>
            <a:spLocks noGrp="1"/>
          </p:cNvSpPr>
          <p:nvPr>
            <p:ph type="body" sz="quarter" idx="53"/>
          </p:nvPr>
        </p:nvSpPr>
        <p:spPr>
          <a:xfrm>
            <a:off x="249123" y="4969003"/>
            <a:ext cx="4248000" cy="1512168"/>
          </a:xfrm>
          <a:prstGeom prst="rect">
            <a:avLst/>
          </a:prstGeom>
        </p:spPr>
        <p:txBody>
          <a:bodyPr lIns="0" rIns="0"/>
          <a:lstStyle>
            <a:lvl1pPr marL="144000" marR="0" indent="-144000" algn="l" defTabSz="914400" rtl="0" eaLnBrk="1" fontAlgn="base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n"/>
              <a:tabLst/>
              <a:defRPr sz="1100" baseline="0"/>
            </a:lvl1pPr>
            <a:lvl2pPr marL="288000" indent="-1440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Font typeface="Wingdings 3" panose="05040102010807070707" pitchFamily="18" charset="2"/>
              <a:buChar char="u"/>
              <a:defRPr sz="1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</p:txBody>
      </p:sp>
      <p:cxnSp>
        <p:nvCxnSpPr>
          <p:cNvPr id="18" name="Gerade Verbindung 17"/>
          <p:cNvCxnSpPr>
            <a:cxnSpLocks/>
          </p:cNvCxnSpPr>
          <p:nvPr/>
        </p:nvCxnSpPr>
        <p:spPr>
          <a:xfrm>
            <a:off x="249124" y="946045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3"/>
          <p:cNvPicPr>
            <a:picLocks noChangeAspect="1" noChangeArrowheads="1"/>
          </p:cNvPicPr>
          <p:nvPr userDrawn="1"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30" b="32901"/>
          <a:stretch/>
        </p:blipFill>
        <p:spPr bwMode="auto">
          <a:xfrm>
            <a:off x="2728339" y="6535604"/>
            <a:ext cx="3683032" cy="257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" name="Foliennummernplatzhalter 3"/>
          <p:cNvSpPr>
            <a:spLocks noGrp="1"/>
          </p:cNvSpPr>
          <p:nvPr>
            <p:ph type="sldNum" sz="quarter" idx="17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  <p:cxnSp>
        <p:nvCxnSpPr>
          <p:cNvPr id="28" name="Gerade Verbindung 27"/>
          <p:cNvCxnSpPr>
            <a:cxnSpLocks/>
          </p:cNvCxnSpPr>
          <p:nvPr/>
        </p:nvCxnSpPr>
        <p:spPr>
          <a:xfrm>
            <a:off x="252413" y="6483231"/>
            <a:ext cx="8640762" cy="0"/>
          </a:xfrm>
          <a:prstGeom prst="line">
            <a:avLst/>
          </a:prstGeom>
          <a:ln w="12700">
            <a:solidFill>
              <a:schemeClr val="accent3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/>
          <p:cNvSpPr txBox="1"/>
          <p:nvPr/>
        </p:nvSpPr>
        <p:spPr>
          <a:xfrm>
            <a:off x="250289" y="186307"/>
            <a:ext cx="4246298" cy="360000"/>
          </a:xfrm>
          <a:prstGeom prst="rect">
            <a:avLst/>
          </a:prstGeom>
        </p:spPr>
        <p:txBody>
          <a:bodyPr vert="horz" lIns="0" tIns="0" rIns="0" bIns="72000" rtlCol="0" anchor="t">
            <a:noAutofit/>
          </a:bodyPr>
          <a:lstStyle>
            <a:lvl1pPr indent="0">
              <a:lnSpc>
                <a:spcPct val="105000"/>
              </a:lnSpc>
              <a:spcBef>
                <a:spcPct val="0"/>
              </a:spcBef>
              <a:buNone/>
              <a:defRPr sz="2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 smtClean="0"/>
              <a:t>Mitarbeiterprofil</a:t>
            </a:r>
          </a:p>
        </p:txBody>
      </p:sp>
      <p:pic>
        <p:nvPicPr>
          <p:cNvPr id="71" name="Grafik 7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5" y="6554656"/>
            <a:ext cx="941958" cy="2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6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7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51007" y="185986"/>
            <a:ext cx="8640000" cy="360000"/>
          </a:xfrm>
          <a:prstGeom prst="rect">
            <a:avLst/>
          </a:prstGeom>
        </p:spPr>
        <p:txBody>
          <a:bodyPr vert="horz" lIns="0" tIns="0" rIns="0" bIns="72000" rtlCol="0" anchor="t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007" y="1196975"/>
            <a:ext cx="8640762" cy="5111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 (letzte erlaubte Ebene)</a:t>
            </a:r>
          </a:p>
          <a:p>
            <a:pPr lvl="4"/>
            <a:r>
              <a:rPr lang="de-DE" dirty="0" smtClean="0"/>
              <a:t>Fünfte Ebene</a:t>
            </a:r>
          </a:p>
          <a:p>
            <a:pPr lvl="5"/>
            <a:r>
              <a:rPr lang="de-DE" dirty="0" smtClean="0"/>
              <a:t>Sechste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53725" y="6605696"/>
            <a:ext cx="1437955" cy="1538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>
              <a:defRPr lang="de-DE" sz="10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</a:defRPr>
            </a:lvl1pPr>
          </a:lstStyle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693560" y="6605696"/>
            <a:ext cx="1756891" cy="1538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lvl1pPr>
              <a:defRPr lang="de-DE" sz="1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</a:defRPr>
            </a:lvl1pPr>
          </a:lstStyle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4"/>
          </p:nvPr>
        </p:nvSpPr>
        <p:spPr>
          <a:xfrm>
            <a:off x="8028384" y="6605696"/>
            <a:ext cx="855266" cy="153888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de-DE" sz="10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</a:defRPr>
            </a:lvl1pPr>
          </a:lstStyle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1" r:id="rId9"/>
    <p:sldLayoutId id="2147483773" r:id="rId10"/>
    <p:sldLayoutId id="2147483777" r:id="rId11"/>
    <p:sldLayoutId id="2147483778" r:id="rId12"/>
    <p:sldLayoutId id="2147483779" r:id="rId13"/>
    <p:sldLayoutId id="2147483781" r:id="rId14"/>
    <p:sldLayoutId id="2147483812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marL="0" indent="0" algn="l" defTabSz="914400" rtl="0" eaLnBrk="1" latinLnBrk="0" hangingPunct="1">
        <a:lnSpc>
          <a:spcPct val="105000"/>
        </a:lnSpc>
        <a:spcBef>
          <a:spcPct val="0"/>
        </a:spcBef>
        <a:buNone/>
        <a:defRPr sz="2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10000"/>
        </a:lnSpc>
        <a:spcBef>
          <a:spcPts val="800"/>
        </a:spcBef>
        <a:buClr>
          <a:schemeClr val="tx2"/>
        </a:buClr>
        <a:buSzPct val="80000"/>
        <a:buFont typeface="Wingdings" pitchFamily="2" charset="2"/>
        <a:buChar char="n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10000"/>
        </a:lnSpc>
        <a:spcBef>
          <a:spcPts val="400"/>
        </a:spcBef>
        <a:buClr>
          <a:schemeClr val="accent1"/>
        </a:buClr>
        <a:buSzPct val="75000"/>
        <a:buFont typeface="Wingdings 3" panose="05040102010807070707" pitchFamily="18" charset="2"/>
        <a:buChar char="u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10000"/>
        </a:lnSpc>
        <a:spcBef>
          <a:spcPts val="200"/>
        </a:spcBef>
        <a:buClr>
          <a:schemeClr val="accent1"/>
        </a:buClr>
        <a:buSzPct val="80000"/>
        <a:buFont typeface="Wingdings" panose="05000000000000000000" pitchFamily="2" charset="2"/>
        <a:buChar char="n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marR="0" indent="-270000" algn="l" defTabSz="914400" rtl="0" eaLnBrk="1" fontAlgn="auto" latinLnBrk="0" hangingPunct="1">
        <a:lnSpc>
          <a:spcPct val="110000"/>
        </a:lnSpc>
        <a:spcBef>
          <a:spcPts val="200"/>
        </a:spcBef>
        <a:spcAft>
          <a:spcPts val="0"/>
        </a:spcAft>
        <a:buClr>
          <a:schemeClr val="accent1"/>
        </a:buClr>
        <a:buSzPct val="75000"/>
        <a:buFont typeface="Wingdings 3" panose="05040102010807070707" pitchFamily="18" charset="2"/>
        <a:buChar char="u"/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68288" algn="l" defTabSz="914400" rtl="0" eaLnBrk="1" latinLnBrk="0" hangingPunct="1">
        <a:lnSpc>
          <a:spcPct val="110000"/>
        </a:lnSpc>
        <a:spcBef>
          <a:spcPts val="200"/>
        </a:spcBef>
        <a:buClr>
          <a:schemeClr val="accent1"/>
        </a:buClr>
        <a:buSzPct val="80000"/>
        <a:buFont typeface="Symbol" panose="05050102010706020507" pitchFamily="18" charset="2"/>
        <a:buChar char="-"/>
        <a:defRPr sz="14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20000" indent="-270000" algn="l" defTabSz="914400" rtl="0" eaLnBrk="1" latinLnBrk="0" hangingPunct="1">
        <a:lnSpc>
          <a:spcPct val="110000"/>
        </a:lnSpc>
        <a:spcBef>
          <a:spcPts val="200"/>
        </a:spcBef>
        <a:buClr>
          <a:schemeClr val="accent1"/>
        </a:buClr>
        <a:buSzPct val="80000"/>
        <a:buFont typeface="Symbol" panose="05050102010706020507" pitchFamily="18" charset="2"/>
        <a:buChar char="-"/>
        <a:defRPr lang="de-DE" sz="140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404800" indent="0" algn="l" defTabSz="914400" rtl="0" eaLnBrk="1" latinLnBrk="0" hangingPunct="1">
        <a:lnSpc>
          <a:spcPct val="110000"/>
        </a:lnSpc>
        <a:spcBef>
          <a:spcPts val="200"/>
        </a:spcBef>
        <a:buClr>
          <a:schemeClr val="tx2"/>
        </a:buClr>
        <a:buSzPct val="8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buClr>
                <a:schemeClr val="tx2"/>
              </a:buClr>
              <a:buSzPct val="100000"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Cockpit - SWN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7843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>
          <a:xfrm>
            <a:off x="253725" y="6605696"/>
            <a:ext cx="1437955" cy="153888"/>
          </a:xfrm>
        </p:spPr>
        <p:txBody>
          <a:bodyPr/>
          <a:lstStyle/>
          <a:p>
            <a:pPr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© iteratec | 08.09.2015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88900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2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140968"/>
            <a:ext cx="8784976" cy="1872208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44531" y="324491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244531" y="382097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3563888" y="3212976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“Fences”, wg:6688105}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3563888" y="3789040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</a:t>
            </a:r>
            <a:r>
              <a:rPr lang="en-US" sz="2000" dirty="0" smtClean="0"/>
              <a:t>“Why Him?”, wg:11002968}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1259632" y="148478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1259632" y="206084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1259632" y="2636912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30" name="TextBox 29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7269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1340768"/>
            <a:ext cx="8784976" cy="3096344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mtClean="0"/>
              <a:t>Update</a:t>
            </a: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244531" y="324491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1244531" y="382097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3888" y="3212976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“Fences”, wg:6688105}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3563888" y="3789040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“Why Him?”, wg:11002968}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1259632" y="148478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1259632" y="206084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30" name="TextBox 29"/>
          <p:cNvSpPr txBox="1"/>
          <p:nvPr/>
        </p:nvSpPr>
        <p:spPr>
          <a:xfrm>
            <a:off x="1259632" y="2636912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33" name="TextBox 32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3036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212976"/>
            <a:ext cx="8784976" cy="122413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Exit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244531" y="324491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1244531" y="382097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1259632" y="148478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1259632" y="206084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1259632" y="2636912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30" name="TextBox 29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31" name="TextBox 30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9248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212976"/>
            <a:ext cx="8784976" cy="1224136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Exit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1484784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2031325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/>
              <a:t>svg:circle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314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14</a:t>
            </a:fld>
            <a:endParaRPr lang="de-D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2571750"/>
            <a:ext cx="86487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232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15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Create a world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1052736"/>
            <a:ext cx="5760640" cy="14401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h1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&gt;&lt;/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h1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script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/* global Matter */</a:t>
            </a:r>
            <a:br>
              <a:rPr lang="en-US" i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i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i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engine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create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Matter.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.run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body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Bodies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circle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100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100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10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isStatic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false</a:t>
            </a:r>
            <a:br>
              <a:rPr lang="en-US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World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.world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[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body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Events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on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afterUpdate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document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querySelector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"h1"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innerHTML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b="1" i="1" dirty="0" err="1">
                <a:latin typeface="Courier New" charset="0"/>
                <a:ea typeface="Courier New" charset="0"/>
                <a:cs typeface="Courier New" charset="0"/>
              </a:rPr>
              <a:t>body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.position.y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});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&lt;/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script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&gt;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30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16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D3 renderer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1052736"/>
            <a:ext cx="8782620" cy="5805264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dynamic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Composite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allBodies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i="1" dirty="0" err="1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.world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data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d3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i="1" dirty="0" smtClean="0">
                <a:latin typeface="Courier New" charset="0"/>
                <a:ea typeface="Courier New" charset="0"/>
                <a:cs typeface="Courier New" charset="0"/>
              </a:rPr>
              <a:t>selectAll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path.dynamic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.data(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dynamic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(d) {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d.id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});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i="1" dirty="0" err="1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i="1" dirty="0" err="1">
                <a:latin typeface="Courier New" charset="0"/>
                <a:ea typeface="Courier New" charset="0"/>
                <a:cs typeface="Courier New" charset="0"/>
              </a:rPr>
              <a:t>enter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().append(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"path"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d3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i="1" dirty="0">
                <a:latin typeface="Courier New" charset="0"/>
                <a:ea typeface="Courier New" charset="0"/>
                <a:cs typeface="Courier New" charset="0"/>
              </a:rPr>
              <a:t>selectAll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path.dynamic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"d"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sz="1600" dirty="0" smtClean="0">
                <a:latin typeface="Courier New" charset="0"/>
                <a:ea typeface="Courier New" charset="0"/>
                <a:cs typeface="Courier New" charset="0"/>
              </a:rPr>
              <a:t>(d)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{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 "M "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d.vertices.map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(v) {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v.x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 "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v.y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        }).</a:t>
            </a:r>
            <a:r>
              <a:rPr lang="en-US" sz="1600" i="1" dirty="0">
                <a:latin typeface="Courier New" charset="0"/>
                <a:ea typeface="Courier New" charset="0"/>
                <a:cs typeface="Courier New" charset="0"/>
              </a:rPr>
              <a:t>join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 L"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 +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 Z"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});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i="1" dirty="0" err="1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i="1" dirty="0" err="1">
                <a:latin typeface="Courier New" charset="0"/>
                <a:ea typeface="Courier New" charset="0"/>
                <a:cs typeface="Courier New" charset="0"/>
              </a:rPr>
              <a:t>exit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().remove();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06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17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 better exit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1052736"/>
            <a:ext cx="8782620" cy="5805264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rectSelectionWithData.</a:t>
            </a:r>
            <a:r>
              <a:rPr lang="mr-IN" sz="1600" i="1" dirty="0" err="1">
                <a:latin typeface="Courier New" charset="0"/>
                <a:ea typeface="Courier New" charset="0"/>
                <a:cs typeface="Courier New" charset="0"/>
              </a:rPr>
              <a:t>exit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each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bodyX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mr-IN" sz="1600" i="1" dirty="0">
                <a:latin typeface="Courier New" charset="0"/>
                <a:ea typeface="Courier New" charset="0"/>
                <a:cs typeface="Courier New" charset="0"/>
              </a:rPr>
              <a:t>_</a:t>
            </a:r>
            <a:r>
              <a:rPr lang="mr-IN" sz="1600" i="1" dirty="0" err="1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d.i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 + </a:t>
            </a:r>
            <a:r>
              <a:rPr lang="mr-IN" sz="1600" b="1" i="1" dirty="0">
                <a:latin typeface="Courier New" charset="0"/>
                <a:ea typeface="Courier New" charset="0"/>
                <a:cs typeface="Courier New" charset="0"/>
              </a:rPr>
              <a:t>BAR_WIDTH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/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bodyY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d.height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/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rectBody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Bodies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rectangle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bodyX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bodyY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i="1" dirty="0">
                <a:latin typeface="Courier New" charset="0"/>
                <a:ea typeface="Courier New" charset="0"/>
                <a:cs typeface="Courier New" charset="0"/>
              </a:rPr>
              <a:t>BAR_WIDTH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d.height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{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isStatic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false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data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color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b="1" i="1" dirty="0" err="1">
                <a:latin typeface="Courier New" charset="0"/>
                <a:ea typeface="Courier New" charset="0"/>
                <a:cs typeface="Courier New" charset="0"/>
              </a:rPr>
              <a:t>color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d.title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),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className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_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legend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i="1" dirty="0" err="1">
                <a:latin typeface="Courier New" charset="0"/>
                <a:ea typeface="Courier New" charset="0"/>
                <a:cs typeface="Courier New" charset="0"/>
              </a:rPr>
              <a:t>legend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),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title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d.title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});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World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b="1" i="1" dirty="0" err="1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.world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[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rectBody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]);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})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remove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();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98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Alison </a:t>
            </a:r>
            <a:r>
              <a:rPr lang="en-US" dirty="0" err="1" smtClean="0"/>
              <a:t>Bechdel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42" y="1052736"/>
            <a:ext cx="4137116" cy="55172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625" y="6525344"/>
            <a:ext cx="64475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By Michael Rhode - 101_3633 Alison </a:t>
            </a:r>
            <a:r>
              <a:rPr lang="en-US" sz="1000" dirty="0" err="1"/>
              <a:t>Bechdel</a:t>
            </a:r>
            <a:r>
              <a:rPr lang="en-US" sz="1000" dirty="0"/>
              <a:t>, CC BY 2.0, https://</a:t>
            </a:r>
            <a:r>
              <a:rPr lang="en-US" sz="1000" dirty="0" err="1"/>
              <a:t>commons.wikimedia.org</a:t>
            </a:r>
            <a:r>
              <a:rPr lang="en-US" sz="1000" dirty="0"/>
              <a:t>/w/</a:t>
            </a:r>
            <a:r>
              <a:rPr lang="en-US" sz="1000" dirty="0" err="1"/>
              <a:t>index.php?curid</a:t>
            </a:r>
            <a:r>
              <a:rPr lang="en-US" sz="1000" dirty="0"/>
              <a:t>=20333893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129" y="1052736"/>
            <a:ext cx="1769368" cy="27305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92080" y="3758843"/>
            <a:ext cx="347242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Fair use, https://</a:t>
            </a:r>
            <a:r>
              <a:rPr lang="en-US" sz="1000" dirty="0" err="1"/>
              <a:t>en.wikipedia.org</a:t>
            </a:r>
            <a:r>
              <a:rPr lang="en-US" sz="1000" dirty="0"/>
              <a:t>/w/</a:t>
            </a:r>
            <a:r>
              <a:rPr lang="en-US" sz="1000" dirty="0" err="1"/>
              <a:t>index.php?curid</a:t>
            </a:r>
            <a:r>
              <a:rPr lang="en-US" sz="1000" dirty="0"/>
              <a:t>=7110859</a:t>
            </a:r>
          </a:p>
        </p:txBody>
      </p:sp>
    </p:spTree>
    <p:extLst>
      <p:ext uri="{BB962C8B-B14F-4D97-AF65-F5344CB8AC3E}">
        <p14:creationId xmlns:p14="http://schemas.microsoft.com/office/powerpoint/2010/main" val="1775516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19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7504" y="1052736"/>
            <a:ext cx="8782620" cy="5805264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circle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Bodies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circle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8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{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isStatic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false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color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"blue"</a:t>
            </a:r>
            <a:br>
              <a:rPr lang="en-US" sz="16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constraint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Constraint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create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({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bodyA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circle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pointB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{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width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:</a:t>
            </a:r>
            <a:r>
              <a:rPr lang="en-US" sz="1600" b="1" i="1" dirty="0" err="1">
                <a:latin typeface="Courier New" charset="0"/>
                <a:ea typeface="Courier New" charset="0"/>
                <a:cs typeface="Courier New" charset="0"/>
              </a:rPr>
              <a:t>height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},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length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100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stiffness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Number(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stiffness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),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render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{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lineWidth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});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Matter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World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.add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1600" b="1" i="1" dirty="0" err="1">
                <a:latin typeface="Courier New" charset="0"/>
                <a:ea typeface="Courier New" charset="0"/>
                <a:cs typeface="Courier New" charset="0"/>
              </a:rPr>
              <a:t>engine</a:t>
            </a:r>
            <a:r>
              <a:rPr lang="en-US" sz="1600" dirty="0" err="1">
                <a:latin typeface="Courier New" charset="0"/>
                <a:ea typeface="Courier New" charset="0"/>
                <a:cs typeface="Courier New" charset="0"/>
              </a:rPr>
              <a:t>.world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[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circle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1600" b="1" i="1" dirty="0">
                <a:latin typeface="Courier New" charset="0"/>
                <a:ea typeface="Courier New" charset="0"/>
                <a:cs typeface="Courier New" charset="0"/>
              </a:rPr>
              <a:t>constraint</a:t>
            </a:r>
            <a:r>
              <a:rPr lang="en-US" sz="1600" dirty="0">
                <a:latin typeface="Courier New" charset="0"/>
                <a:ea typeface="Courier New" charset="0"/>
                <a:cs typeface="Courier New" charset="0"/>
              </a:rPr>
              <a:t>]);</a:t>
            </a:r>
            <a:br>
              <a:rPr lang="en-US" sz="16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96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2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Selection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3361" y="1844824"/>
            <a:ext cx="5760640" cy="14401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sz="2200" b="1" dirty="0" err="1">
                <a:latin typeface="Courier New" charset="0"/>
                <a:ea typeface="Courier New" charset="0"/>
                <a:cs typeface="Courier New" charset="0"/>
              </a:rPr>
              <a:t>const</a:t>
            </a:r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rectSelectionWithData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g.selectAll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200" b="1" dirty="0" err="1">
                <a:latin typeface="Courier New" charset="0"/>
                <a:ea typeface="Courier New" charset="0"/>
                <a:cs typeface="Courier New" charset="0"/>
              </a:rPr>
              <a:t>rect.bar</a:t>
            </a:r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2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   .data(data, </a:t>
            </a:r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(d) {</a:t>
            </a:r>
            <a:br>
              <a:rPr lang="en-US" sz="22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2200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200" dirty="0" err="1">
                <a:latin typeface="Courier New" charset="0"/>
                <a:ea typeface="Courier New" charset="0"/>
                <a:cs typeface="Courier New" charset="0"/>
              </a:rPr>
              <a:t>d.title</a:t>
            </a: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en-US" sz="22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200" dirty="0">
                <a:latin typeface="Courier New" charset="0"/>
                <a:ea typeface="Courier New" charset="0"/>
                <a:cs typeface="Courier New" charset="0"/>
              </a:rPr>
              <a:t>    });</a:t>
            </a:r>
            <a:br>
              <a:rPr lang="en-US" sz="22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22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67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6457950" y="6356351"/>
            <a:ext cx="2057400" cy="365125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20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Without renderer </a:t>
            </a:r>
            <a:r>
              <a:rPr lang="mr-IN" dirty="0" smtClean="0"/>
              <a:t>–</a:t>
            </a:r>
            <a:r>
              <a:rPr lang="en-US" dirty="0" smtClean="0"/>
              <a:t> just tick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8004" y="2204864"/>
            <a:ext cx="8782620" cy="2376264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1600" i="1" dirty="0" err="1">
                <a:latin typeface="Courier New" charset="0"/>
                <a:ea typeface="Courier New" charset="0"/>
                <a:cs typeface="Courier New" charset="0"/>
              </a:rPr>
              <a:t>tick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() {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sz="1600" b="1" i="1" dirty="0" err="1"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mr-IN" sz="1600" i="1" dirty="0" err="1">
                <a:latin typeface="Courier New" charset="0"/>
                <a:ea typeface="Courier New" charset="0"/>
                <a:cs typeface="Courier New" charset="0"/>
              </a:rPr>
              <a:t>selectAll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g.node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.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transform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 "</a:t>
            </a:r>
            <a:r>
              <a:rPr lang="mr-IN" sz="1600" b="1" dirty="0" err="1">
                <a:latin typeface="Courier New" charset="0"/>
                <a:ea typeface="Courier New" charset="0"/>
                <a:cs typeface="Courier New" charset="0"/>
              </a:rPr>
              <a:t>translate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("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d.body.position.x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        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"," 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mr-IN" sz="1600" dirty="0" err="1">
                <a:latin typeface="Courier New" charset="0"/>
                <a:ea typeface="Courier New" charset="0"/>
                <a:cs typeface="Courier New" charset="0"/>
              </a:rPr>
              <a:t>d.body.position.y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mr-IN" sz="1600" b="1" dirty="0">
                <a:latin typeface="Courier New" charset="0"/>
                <a:ea typeface="Courier New" charset="0"/>
                <a:cs typeface="Courier New" charset="0"/>
              </a:rPr>
              <a:t>")"</a:t>
            </a: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        });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1600" dirty="0">
                <a:latin typeface="Courier New" charset="0"/>
                <a:ea typeface="Courier New" charset="0"/>
                <a:cs typeface="Courier New" charset="0"/>
              </a:rPr>
              <a:t>}</a:t>
            </a:r>
            <a:br>
              <a:rPr lang="mr-IN" sz="16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16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5870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3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3361" y="1340768"/>
            <a:ext cx="5760640" cy="14401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rectSelectionWithData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2800" i="1" dirty="0" err="1">
                <a:latin typeface="Courier New" charset="0"/>
                <a:ea typeface="Courier New" charset="0"/>
                <a:cs typeface="Courier New" charset="0"/>
              </a:rPr>
              <a:t>enter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.append(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rect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"class"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"bar 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forlegend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"width"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800" b="1" i="1" dirty="0">
                <a:latin typeface="Courier New" charset="0"/>
                <a:ea typeface="Courier New" charset="0"/>
                <a:cs typeface="Courier New" charset="0"/>
              </a:rPr>
              <a:t>BAR_WIDTH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.style(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"fill"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(d) {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800" b="1" i="1" dirty="0">
                <a:latin typeface="Courier New" charset="0"/>
                <a:ea typeface="Courier New" charset="0"/>
                <a:cs typeface="Courier New" charset="0"/>
              </a:rPr>
              <a:t>color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d.title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})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"x"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function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(d) {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sz="2800" i="1" dirty="0">
                <a:latin typeface="Courier New" charset="0"/>
                <a:ea typeface="Courier New" charset="0"/>
                <a:cs typeface="Courier New" charset="0"/>
              </a:rPr>
              <a:t>_x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d.i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})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b="1" dirty="0">
                <a:latin typeface="Courier New" charset="0"/>
                <a:ea typeface="Courier New" charset="0"/>
                <a:cs typeface="Courier New" charset="0"/>
              </a:rPr>
              <a:t>"y"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_y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));</a:t>
            </a:r>
            <a:br>
              <a:rPr lang="en-US" sz="28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28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853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4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Update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3361" y="1340768"/>
            <a:ext cx="5760640" cy="14401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d3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mr-IN" sz="2400" i="1" dirty="0">
                <a:latin typeface="Courier New" charset="0"/>
                <a:ea typeface="Courier New" charset="0"/>
                <a:cs typeface="Courier New" charset="0"/>
              </a:rPr>
              <a:t>selectAll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rect.bar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transition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duration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1000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i="1" dirty="0">
                <a:latin typeface="Courier New" charset="0"/>
                <a:ea typeface="Courier New" charset="0"/>
                <a:cs typeface="Courier New" charset="0"/>
              </a:rPr>
              <a:t>_</a:t>
            </a:r>
            <a:r>
              <a:rPr lang="mr-IN" sz="2400" i="1" dirty="0" err="1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d.i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})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"_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legend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2400" i="1" dirty="0" err="1">
                <a:latin typeface="Courier New" charset="0"/>
                <a:ea typeface="Courier New" charset="0"/>
                <a:cs typeface="Courier New" charset="0"/>
              </a:rPr>
              <a:t>legend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height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b="1" i="1" dirty="0">
                <a:latin typeface="Courier New" charset="0"/>
                <a:ea typeface="Courier New" charset="0"/>
                <a:cs typeface="Courier New" charset="0"/>
              </a:rPr>
              <a:t>_</a:t>
            </a:r>
            <a:r>
              <a:rPr lang="mr-IN" sz="2400" b="1" i="1" dirty="0" err="1">
                <a:latin typeface="Courier New" charset="0"/>
                <a:ea typeface="Courier New" charset="0"/>
                <a:cs typeface="Courier New" charset="0"/>
              </a:rPr>
              <a:t>height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wg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})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attr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function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 {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sz="2400" b="1" dirty="0" err="1">
                <a:latin typeface="Courier New" charset="0"/>
                <a:ea typeface="Courier New" charset="0"/>
                <a:cs typeface="Courier New" charset="0"/>
              </a:rPr>
              <a:t>return</a:t>
            </a:r>
            <a:r>
              <a:rPr lang="mr-IN" sz="2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_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d.</a:t>
            </a:r>
            <a:r>
              <a:rPr lang="mr-IN" sz="2400" dirty="0" err="1">
                <a:latin typeface="Courier New" charset="0"/>
                <a:ea typeface="Courier New" charset="0"/>
                <a:cs typeface="Courier New" charset="0"/>
              </a:rPr>
              <a:t>wg</a:t>
            </a: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);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mr-IN" sz="2400" dirty="0">
                <a:latin typeface="Courier New" charset="0"/>
                <a:ea typeface="Courier New" charset="0"/>
                <a:cs typeface="Courier New" charset="0"/>
              </a:rPr>
              <a:t>    });</a:t>
            </a:r>
            <a:br>
              <a:rPr lang="mr-IN" sz="24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20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028384" y="6605696"/>
            <a:ext cx="855266" cy="153888"/>
          </a:xfrm>
        </p:spPr>
        <p:txBody>
          <a:bodyPr/>
          <a:lstStyle/>
          <a:p>
            <a:pPr algn="r">
              <a:buClr>
                <a:schemeClr val="tx2"/>
              </a:buClr>
              <a:buSzPct val="100000"/>
              <a:buFont typeface="Wingdings" pitchFamily="2" charset="2"/>
              <a:buNone/>
            </a:pPr>
            <a:r>
              <a:rPr lang="de-DE" smtClean="0"/>
              <a:t>Seite </a:t>
            </a:r>
            <a:fld id="{26F0CC0A-7687-4B44-955F-AD67B8EF3E28}" type="slidenum">
              <a:rPr lang="de-DE" smtClean="0"/>
              <a:pPr algn="r">
                <a:buClr>
                  <a:schemeClr val="tx2"/>
                </a:buClr>
                <a:buSzPct val="100000"/>
                <a:buFont typeface="Wingdings" pitchFamily="2" charset="2"/>
                <a:buNone/>
              </a:pPr>
              <a:t>5</a:t>
            </a:fld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Exit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63361" y="2780928"/>
            <a:ext cx="5760640" cy="1440160"/>
          </a:xfrm>
          <a:prstGeom prst="rect">
            <a:avLst/>
          </a:prstGeom>
        </p:spPr>
        <p:txBody>
          <a:bodyPr vert="horz" wrap="non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800"/>
              </a:spcBef>
              <a:buClr>
                <a:schemeClr val="tx2"/>
              </a:buClr>
              <a:buSzPct val="80000"/>
            </a:pP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rectSelectionWithData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sz="2400" i="1" dirty="0" err="1">
                <a:latin typeface="Courier New" charset="0"/>
                <a:ea typeface="Courier New" charset="0"/>
                <a:cs typeface="Courier New" charset="0"/>
              </a:rPr>
              <a:t>exit</a:t>
            </a: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().remove();</a:t>
            </a:r>
            <a:br>
              <a:rPr lang="en-US" sz="2400" dirty="0">
                <a:latin typeface="Courier New" charset="0"/>
                <a:ea typeface="Courier New" charset="0"/>
                <a:cs typeface="Courier New" charset="0"/>
              </a:rPr>
            </a:br>
            <a:endParaRPr lang="en-US" sz="24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44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739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79512" y="1340768"/>
            <a:ext cx="8784976" cy="1872208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28052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79512" y="1340768"/>
            <a:ext cx="8784976" cy="1872208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148478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1259632" y="206084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1259632" y="2636912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9765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179512" y="3140968"/>
            <a:ext cx="8784976" cy="1872208"/>
          </a:xfrm>
          <a:prstGeom prst="rect">
            <a:avLst/>
          </a:prstGeom>
          <a:solidFill>
            <a:schemeClr val="bg1">
              <a:lumMod val="50000"/>
            </a:schemeClr>
          </a:solidFill>
          <a:ln w="5715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smtClean="0"/>
              <a:t>Enter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563888" y="1484784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smtClean="0"/>
              <a:t>{name: “FOMA”, x: 12.2, y:889.1}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563888" y="2060848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{name: “AUSW”, x: 112.2, y:9.3}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3563888" y="2636912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{name</a:t>
            </a:r>
            <a:r>
              <a:rPr lang="en-US" sz="2000" smtClean="0"/>
              <a:t>: “BUHA”, </a:t>
            </a:r>
            <a:r>
              <a:rPr lang="en-US" sz="2000" dirty="0" smtClean="0"/>
              <a:t>x</a:t>
            </a:r>
            <a:r>
              <a:rPr lang="en-US" sz="2000" smtClean="0"/>
              <a:t>: 43, y:91.7}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3563888" y="3212976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“Fences”, wg:6688105}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563888" y="3789040"/>
            <a:ext cx="5109091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“Why Him?”, wg:11002968}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1456576" y="842809"/>
            <a:ext cx="1637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DOM-</a:t>
            </a:r>
            <a:r>
              <a:rPr lang="en-US" dirty="0" err="1" smtClean="0"/>
              <a:t>Elemente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068883" y="842809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JavaScript-</a:t>
            </a:r>
            <a:r>
              <a:rPr lang="en-US" dirty="0" err="1" smtClean="0"/>
              <a:t>Objekte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59632" y="1484784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1259632" y="2060848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1259632" y="2636912"/>
            <a:ext cx="1107996" cy="400110"/>
          </a:xfrm>
          <a:prstGeom prst="rect">
            <a:avLst/>
          </a:prstGeom>
          <a:solidFill>
            <a:schemeClr val="bg2"/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&lt;</a:t>
            </a:r>
            <a:r>
              <a:rPr lang="en-US" sz="2000" dirty="0" err="1" smtClean="0"/>
              <a:t>rect</a:t>
            </a:r>
            <a:r>
              <a:rPr lang="en-US" sz="2000" dirty="0" smtClean="0"/>
              <a:t>&gt;</a:t>
            </a:r>
            <a:endParaRPr lang="en-US" sz="2000" dirty="0"/>
          </a:p>
        </p:txBody>
      </p:sp>
      <p:sp>
        <p:nvSpPr>
          <p:cNvPr id="25" name="TextBox 24"/>
          <p:cNvSpPr txBox="1"/>
          <p:nvPr/>
        </p:nvSpPr>
        <p:spPr>
          <a:xfrm>
            <a:off x="3563888" y="1484784"/>
            <a:ext cx="5416868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“Rogue One”, wg:155081681}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3888" y="2060848"/>
            <a:ext cx="4647426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“Moana”, wg:12762232}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3563888" y="2636912"/>
            <a:ext cx="4955203" cy="40011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57150">
            <a:solidFill>
              <a:schemeClr val="bg1"/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>
            <a:defPPr>
              <a:defRPr lang="de-DE"/>
            </a:defPPr>
            <a:lvl1pPr>
              <a:defRPr sz="1400" b="1">
                <a:latin typeface="Courier New" charset="0"/>
                <a:ea typeface="Courier New" charset="0"/>
                <a:cs typeface="Courier New" charset="0"/>
              </a:defRPr>
            </a:lvl1pPr>
          </a:lstStyle>
          <a:p>
            <a:r>
              <a:rPr lang="en-US" sz="2000" dirty="0" smtClean="0"/>
              <a:t>{title: “</a:t>
            </a:r>
            <a:r>
              <a:rPr lang="en-US" sz="2000" dirty="0" err="1" smtClean="0"/>
              <a:t>LaLaLand</a:t>
            </a:r>
            <a:r>
              <a:rPr lang="en-US" sz="2000" dirty="0" smtClean="0"/>
              <a:t>”, wg:4102091}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460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NGEBOTSVORLAGE-iteratec">
  <a:themeElements>
    <a:clrScheme name="iteratec-2011">
      <a:dk1>
        <a:srgbClr val="000000"/>
      </a:dk1>
      <a:lt1>
        <a:srgbClr val="FFFFFF"/>
      </a:lt1>
      <a:dk2>
        <a:srgbClr val="A9218E"/>
      </a:dk2>
      <a:lt2>
        <a:srgbClr val="DBD1D8"/>
      </a:lt2>
      <a:accent1>
        <a:srgbClr val="927D87"/>
      </a:accent1>
      <a:accent2>
        <a:srgbClr val="FFEDA9"/>
      </a:accent2>
      <a:accent3>
        <a:srgbClr val="CCC1C5"/>
      </a:accent3>
      <a:accent4>
        <a:srgbClr val="F2CBFE"/>
      </a:accent4>
      <a:accent5>
        <a:srgbClr val="5B3E4B"/>
      </a:accent5>
      <a:accent6>
        <a:srgbClr val="F2EEF1"/>
      </a:accent6>
      <a:hlink>
        <a:srgbClr val="5B3E4B"/>
      </a:hlink>
      <a:folHlink>
        <a:srgbClr val="FFEDA9"/>
      </a:folHlink>
    </a:clrScheme>
    <a:fontScheme name="iteratec-2007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Ganym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lIns="72000" rIns="72000"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2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>
        <a:noAutofit/>
      </a:bodyPr>
      <a:lstStyle>
        <a:defPPr marL="270000" indent="-270000">
          <a:lnSpc>
            <a:spcPct val="110000"/>
          </a:lnSpc>
          <a:spcBef>
            <a:spcPts val="800"/>
          </a:spcBef>
          <a:buClr>
            <a:schemeClr val="tx2"/>
          </a:buClr>
          <a:buSzPct val="80000"/>
          <a:buFont typeface="Wingdings" panose="05000000000000000000" pitchFamily="2" charset="2"/>
          <a:buChar char="n"/>
          <a:defRPr sz="16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a8faa56b-6d57-4347-83a8-e40718b3fb1d">ITERASPDOCID-120-6006</_dlc_DocId>
    <_dlc_DocIdUrl xmlns="a8faa56b-6d57-4347-83a8-e40718b3fb1d">
      <Url>https://iterasp.iteratec.de/Projekte/_layouts/DocIdRedir.aspx?ID=ITERASPDOCID-120-6006</Url>
      <Description>ITERASPDOCID-120-6006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973881120460448ADF1B3C976D35791" ma:contentTypeVersion="0" ma:contentTypeDescription="Ein neues Dokument erstellen." ma:contentTypeScope="" ma:versionID="ef1c0e452c302ea88ee4e740515fd706">
  <xsd:schema xmlns:xsd="http://www.w3.org/2001/XMLSchema" xmlns:xs="http://www.w3.org/2001/XMLSchema" xmlns:p="http://schemas.microsoft.com/office/2006/metadata/properties" xmlns:ns2="a8faa56b-6d57-4347-83a8-e40718b3fb1d" targetNamespace="http://schemas.microsoft.com/office/2006/metadata/properties" ma:root="true" ma:fieldsID="8a9e00647cc87df91861562e5b08ef8b" ns2:_="">
    <xsd:import namespace="a8faa56b-6d57-4347-83a8-e40718b3fb1d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faa56b-6d57-4347-83a8-e40718b3fb1d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F36290EA-583E-4774-B6CC-B9196BAF0C4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BFB968-7055-40EC-8EF1-E0D843DF7E12}">
  <ds:schemaRefs>
    <ds:schemaRef ds:uri="http://schemas.microsoft.com/office/2006/documentManagement/types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a8faa56b-6d57-4347-83a8-e40718b3fb1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963ED97-2DF2-4B5D-90E5-6A7BBF45BC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8faa56b-6d57-4347-83a8-e40718b3fb1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2FEC74A-4953-4E98-BA94-5501A165B7DA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3205</TotalTime>
  <Words>503</Words>
  <Application>Microsoft Macintosh PowerPoint</Application>
  <PresentationFormat>On-screen Show (4:3)</PresentationFormat>
  <Paragraphs>113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Calibri</vt:lpstr>
      <vt:lpstr>Calibri Light</vt:lpstr>
      <vt:lpstr>Courier New</vt:lpstr>
      <vt:lpstr>Mangal</vt:lpstr>
      <vt:lpstr>Symbol</vt:lpstr>
      <vt:lpstr>Wingdings</vt:lpstr>
      <vt:lpstr>Wingdings 3</vt:lpstr>
      <vt:lpstr>Arial</vt:lpstr>
      <vt:lpstr>ANGEBOTSVORLAGE-iteratec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iteratec GmbH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Entwicklung und Einführung eines Cockpit-Systems für SWN</dc:title>
  <dc:creator>Oliver Wiegert</dc:creator>
  <cp:keywords>iteratec GmbH</cp:keywords>
  <cp:lastModifiedBy>Oliver Widder</cp:lastModifiedBy>
  <cp:revision>162</cp:revision>
  <cp:lastPrinted>2017-09-20T07:05:30Z</cp:lastPrinted>
  <dcterms:created xsi:type="dcterms:W3CDTF">2015-08-31T15:56:56Z</dcterms:created>
  <dcterms:modified xsi:type="dcterms:W3CDTF">2017-09-20T07:08:03Z</dcterms:modified>
  <cp:contentStatus>Version 2.4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0x0101008973881120460448ADF1B3C976D35791</vt:lpwstr>
  </property>
  <property fmtid="{D5CDD505-2E9C-101B-9397-08002B2CF9AE}" pid="3" name="_dlc_DocIdItemGuid">
    <vt:lpwstr>58ce7b7d-bcf3-471a-8a6d-b386f773e94a</vt:lpwstr>
  </property>
</Properties>
</file>

<file path=docProps/thumbnail.jpeg>
</file>